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  <p:sldId id="258" r:id="rId4"/>
    <p:sldId id="264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B8B"/>
    <a:srgbClr val="007181"/>
    <a:srgbClr val="F7AE20"/>
    <a:srgbClr val="0064A0"/>
    <a:srgbClr val="288ABA"/>
    <a:srgbClr val="771D82"/>
    <a:srgbClr val="131D82"/>
    <a:srgbClr val="8CBE42"/>
    <a:srgbClr val="AA0533"/>
    <a:srgbClr val="4C2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195" autoAdjust="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889-46B5-8519-E769617192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889-46B5-8519-E769617192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889-46B5-8519-E769617192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889-46B5-8519-E7696171928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05-44C2-B9D5-BC0DFCCAB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CD987-D5F0-423A-B571-656612AAA3E1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ib.no/en/hms-portalen/75292/electromagnetic-spectru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5052004"/>
            <a:ext cx="2898861" cy="122131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064388" y="5857924"/>
            <a:ext cx="216000" cy="216000"/>
            <a:chOff x="2772000" y="1932221"/>
            <a:chExt cx="2340000" cy="2340000"/>
          </a:xfrm>
        </p:grpSpPr>
        <p:sp>
          <p:nvSpPr>
            <p:cNvPr id="9" name="Rectangle 8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24228" y="5857924"/>
            <a:ext cx="216000" cy="216000"/>
            <a:chOff x="2772000" y="1932221"/>
            <a:chExt cx="2340000" cy="2340000"/>
          </a:xfrm>
        </p:grpSpPr>
        <p:sp>
          <p:nvSpPr>
            <p:cNvPr id="15" name="Rectangle 1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8064388" y="4417764"/>
            <a:ext cx="216000" cy="216000"/>
          </a:xfrm>
          <a:prstGeom prst="rect">
            <a:avLst/>
          </a:prstGeom>
          <a:solidFill>
            <a:srgbClr val="0B9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35834" y="448921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84068" y="5857924"/>
            <a:ext cx="216000" cy="216000"/>
            <a:chOff x="2772000" y="1932221"/>
            <a:chExt cx="2340000" cy="2340000"/>
          </a:xfrm>
        </p:grpSpPr>
        <p:sp>
          <p:nvSpPr>
            <p:cNvPr id="18" name="Rectangle 17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624228" y="4417764"/>
            <a:ext cx="216000" cy="216000"/>
            <a:chOff x="2772000" y="1932221"/>
            <a:chExt cx="2340000" cy="2340000"/>
          </a:xfrm>
        </p:grpSpPr>
        <p:sp>
          <p:nvSpPr>
            <p:cNvPr id="24" name="Rectangle 23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064388" y="2977604"/>
            <a:ext cx="216000" cy="216000"/>
            <a:chOff x="2772000" y="1932221"/>
            <a:chExt cx="2340000" cy="2340000"/>
          </a:xfrm>
        </p:grpSpPr>
        <p:sp>
          <p:nvSpPr>
            <p:cNvPr id="27" name="Rectangle 26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97062" y="1226750"/>
            <a:ext cx="4855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UT Sans Bold" pitchFamily="50" charset="0"/>
              </a:rPr>
              <a:t>TITLUL</a:t>
            </a:r>
          </a:p>
          <a:p>
            <a:r>
              <a:rPr lang="en-US" sz="3600" dirty="0">
                <a:latin typeface="UT Sans Bold" pitchFamily="50" charset="0"/>
              </a:rPr>
              <a:t>LUCR</a:t>
            </a:r>
            <a:r>
              <a:rPr lang="ro-RO" sz="3600" dirty="0">
                <a:latin typeface="UT Sans Bold" pitchFamily="50" charset="0"/>
              </a:rPr>
              <a:t>ĂRII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63588" y="321062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>
                <a:latin typeface="UT Sans Bold" pitchFamily="50" charset="0"/>
              </a:rPr>
              <a:t>Nume Prenume absolvent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14C3FF-A4B4-44E2-9825-17B34DF6A363}"/>
              </a:ext>
            </a:extLst>
          </p:cNvPr>
          <p:cNvSpPr txBox="1"/>
          <p:nvPr/>
        </p:nvSpPr>
        <p:spPr>
          <a:xfrm>
            <a:off x="863588" y="4052583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>
                <a:latin typeface="UT Sans Bold" pitchFamily="50" charset="0"/>
              </a:rPr>
              <a:t>Nume Prenume conducător științific: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932995-687E-461D-AE1D-6387E83C27A8}"/>
              </a:ext>
            </a:extLst>
          </p:cNvPr>
          <p:cNvSpPr txBox="1"/>
          <p:nvPr/>
        </p:nvSpPr>
        <p:spPr>
          <a:xfrm>
            <a:off x="2123674" y="278356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algn="ctr"/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PROIECT DE DIPLOMĂ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1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7006" y="2528900"/>
            <a:ext cx="8064872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Introducere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1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2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n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Concluzii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Bibliografie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endParaRPr lang="en-US" sz="2000" dirty="0">
              <a:latin typeface="UT Sans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9928CE-7710-4AAD-809D-51F3E13F074A}"/>
              </a:ext>
            </a:extLst>
          </p:cNvPr>
          <p:cNvSpPr txBox="1"/>
          <p:nvPr/>
        </p:nvSpPr>
        <p:spPr>
          <a:xfrm>
            <a:off x="2249742" y="1952836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CUPRINS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249096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Lorem ipsum dolor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adipiscing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massa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Lorem ipsum dolor </a:t>
            </a:r>
          </a:p>
          <a:p>
            <a:pPr marL="800100" lvl="1" indent="-342900" algn="just">
              <a:buFont typeface=".AppleSystemUIFont" charset="-120"/>
              <a:buChar char="-"/>
            </a:pPr>
            <a:r>
              <a:rPr lang="en-US" sz="2000" dirty="0">
                <a:latin typeface="UT Sans" pitchFamily="50" charset="0"/>
              </a:rPr>
              <a:t>Lorem ipsum dolor </a:t>
            </a:r>
          </a:p>
          <a:p>
            <a:pPr marL="1257300" lvl="2" indent="-342900" algn="just">
              <a:buFont typeface="Wingdings" charset="2"/>
              <a:buChar char="§"/>
            </a:pPr>
            <a:r>
              <a:rPr lang="en-US" sz="2000" dirty="0">
                <a:latin typeface="UT Sans" pitchFamily="50" charset="0"/>
              </a:rPr>
              <a:t>Lorem ipsum dolor</a:t>
            </a:r>
          </a:p>
          <a:p>
            <a:pPr algn="just"/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Nam </a:t>
            </a:r>
            <a:r>
              <a:rPr lang="en-US" sz="2000" dirty="0" err="1">
                <a:latin typeface="UT Sans" pitchFamily="50" charset="0"/>
              </a:rPr>
              <a:t>pellentesque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condimentum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erat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lectus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vulputate</a:t>
            </a:r>
            <a:r>
              <a:rPr lang="en-US" sz="2000" dirty="0">
                <a:latin typeface="UT Sans" pitchFamily="50" charset="0"/>
              </a:rPr>
              <a:t> magna, Lorem ipsum dolor ac </a:t>
            </a:r>
            <a:r>
              <a:rPr lang="en-US" sz="2000" dirty="0" err="1">
                <a:latin typeface="UT Sans" pitchFamily="50" charset="0"/>
              </a:rPr>
              <a:t>sollicitudin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Morbi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posuere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facilisis</a:t>
            </a:r>
            <a:r>
              <a:rPr lang="en-US" sz="2000" dirty="0">
                <a:latin typeface="UT Sans" pitchFamily="50" charset="0"/>
              </a:rPr>
              <a:t>.</a:t>
            </a: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 err="1">
                <a:latin typeface="UT Sans" pitchFamily="50" charset="0"/>
              </a:rPr>
              <a:t>Cras</a:t>
            </a:r>
            <a:r>
              <a:rPr lang="en-US" sz="2000" dirty="0">
                <a:latin typeface="UT Sans" pitchFamily="50" charset="0"/>
              </a:rPr>
              <a:t> dictum dui a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sodales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Curabitur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at </a:t>
            </a:r>
            <a:r>
              <a:rPr lang="en-US" sz="2000" dirty="0" err="1">
                <a:latin typeface="UT Sans" pitchFamily="50" charset="0"/>
              </a:rPr>
              <a:t>bibendum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consequat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Proin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egestas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est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tellus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sed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 dolor </a:t>
            </a:r>
            <a:r>
              <a:rPr lang="en-US" sz="2000" dirty="0" err="1">
                <a:latin typeface="UT Sans" pitchFamily="50" charset="0"/>
              </a:rPr>
              <a:t>laoreet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Fusce</a:t>
            </a:r>
            <a:r>
              <a:rPr lang="en-US" sz="2000" dirty="0">
                <a:latin typeface="UT Sans" pitchFamily="50" charset="0"/>
              </a:rPr>
              <a:t> id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. Maecenas </a:t>
            </a:r>
            <a:r>
              <a:rPr lang="en-US" sz="2000" dirty="0" err="1">
                <a:latin typeface="UT Sans" pitchFamily="50" charset="0"/>
              </a:rPr>
              <a:t>eget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purus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orci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Donec</a:t>
            </a:r>
            <a:r>
              <a:rPr lang="en-US" sz="2000" dirty="0">
                <a:latin typeface="UT Sans" pitchFamily="50" charset="0"/>
              </a:rPr>
              <a:t> tempus </a:t>
            </a:r>
            <a:r>
              <a:rPr lang="en-US" sz="2000" dirty="0" err="1">
                <a:latin typeface="UT Sans" pitchFamily="50" charset="0"/>
              </a:rPr>
              <a:t>aliquet</a:t>
            </a:r>
            <a:r>
              <a:rPr lang="en-US" sz="2000" dirty="0">
                <a:latin typeface="UT Sans" pitchFamily="50" charset="0"/>
              </a:rPr>
              <a:t> gravida. Nam </a:t>
            </a:r>
            <a:r>
              <a:rPr lang="en-US" sz="2000" dirty="0" err="1">
                <a:latin typeface="UT Sans" pitchFamily="50" charset="0"/>
              </a:rPr>
              <a:t>tortor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viverra</a:t>
            </a:r>
            <a:r>
              <a:rPr lang="en-US" sz="2000" dirty="0">
                <a:latin typeface="UT Sans" pitchFamily="50" charset="0"/>
              </a:rPr>
              <a:t> a, </a:t>
            </a:r>
            <a:r>
              <a:rPr lang="en-US" sz="2000" dirty="0" err="1">
                <a:latin typeface="UT Sans" pitchFamily="50" charset="0"/>
              </a:rPr>
              <a:t>hendrerit</a:t>
            </a:r>
            <a:r>
              <a:rPr lang="en-US" sz="2000" dirty="0">
                <a:latin typeface="UT Sans" pitchFamily="50" charset="0"/>
              </a:rPr>
              <a:t> vitae </a:t>
            </a:r>
            <a:r>
              <a:rPr lang="en-US" sz="2000" dirty="0" err="1">
                <a:latin typeface="UT Sans" pitchFamily="50" charset="0"/>
              </a:rPr>
              <a:t>nibh</a:t>
            </a:r>
            <a:r>
              <a:rPr lang="en-US" sz="2000" dirty="0">
                <a:latin typeface="UT Sans" pitchFamily="50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A40ED2-3947-4B8E-93E3-C3B769EC16F8}"/>
              </a:ext>
            </a:extLst>
          </p:cNvPr>
          <p:cNvSpPr txBox="1"/>
          <p:nvPr/>
        </p:nvSpPr>
        <p:spPr>
          <a:xfrm>
            <a:off x="2321738" y="770901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Capitolul 1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225203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F746E-3539-4B77-ADF7-DC845997E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3600" b="1" dirty="0">
                <a:latin typeface="UT Sans"/>
              </a:rPr>
              <a:t>Capitolul n</a:t>
            </a: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E3B4B3-13BC-4EBA-AC90-9499B6FDEE9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86175306"/>
              </p:ext>
            </p:extLst>
          </p:nvPr>
        </p:nvGraphicFramePr>
        <p:xfrm>
          <a:off x="4629150" y="1690689"/>
          <a:ext cx="38862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31D1ADA-3D13-482D-97A4-4BFC94784B23}"/>
              </a:ext>
            </a:extLst>
          </p:cNvPr>
          <p:cNvSpPr txBox="1"/>
          <p:nvPr/>
        </p:nvSpPr>
        <p:spPr>
          <a:xfrm>
            <a:off x="219572" y="4869160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>
                <a:latin typeface="UT Symbols" charset="0"/>
                <a:ea typeface="UT Symbols" charset="0"/>
                <a:cs typeface="UT Symbols" charset="0"/>
              </a:rPr>
              <a:t>Fig. 1. Spectrul radiațiilor electromagnetice </a:t>
            </a:r>
            <a:r>
              <a:rPr lang="en-US" sz="2000" dirty="0">
                <a:latin typeface="UT Symbols" charset="0"/>
                <a:ea typeface="UT Symbols" charset="0"/>
                <a:cs typeface="UT Symbols" charset="0"/>
              </a:rPr>
              <a:t>[3]</a:t>
            </a:r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6B79BC-9342-4DA9-A90F-B2033197CC15}"/>
              </a:ext>
            </a:extLst>
          </p:cNvPr>
          <p:cNvSpPr txBox="1"/>
          <p:nvPr/>
        </p:nvSpPr>
        <p:spPr>
          <a:xfrm>
            <a:off x="4572000" y="6042027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>
                <a:latin typeface="UT Symbols" charset="0"/>
                <a:ea typeface="UT Symbols" charset="0"/>
                <a:cs typeface="UT Symbols" charset="0"/>
              </a:rPr>
              <a:t>Fig. 2. Graficul radiațiilor electromagnetice 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E279F20-4904-41FF-87C3-FC8057A2FB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108349"/>
            <a:ext cx="3648075" cy="2343150"/>
          </a:xfrm>
        </p:spPr>
      </p:pic>
    </p:spTree>
    <p:extLst>
      <p:ext uri="{BB962C8B-B14F-4D97-AF65-F5344CB8AC3E}">
        <p14:creationId xmlns:p14="http://schemas.microsoft.com/office/powerpoint/2010/main" val="1286014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Lorem ipsum dolor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adipiscing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massa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Lorem ipsum dolor </a:t>
            </a:r>
          </a:p>
          <a:p>
            <a:pPr marL="800100" lvl="1" indent="-342900" algn="just">
              <a:buFont typeface=".AppleSystemUIFont" charset="-120"/>
              <a:buChar char="-"/>
            </a:pPr>
            <a:r>
              <a:rPr lang="en-US" sz="2000" dirty="0">
                <a:latin typeface="UT Sans" pitchFamily="50" charset="0"/>
              </a:rPr>
              <a:t>Lorem ipsum dolor </a:t>
            </a:r>
          </a:p>
          <a:p>
            <a:pPr marL="1257300" lvl="2" indent="-342900" algn="just">
              <a:buFont typeface="Wingdings" charset="2"/>
              <a:buChar char="§"/>
            </a:pPr>
            <a:r>
              <a:rPr lang="en-US" sz="2000" dirty="0">
                <a:latin typeface="UT Sans" pitchFamily="50" charset="0"/>
              </a:rPr>
              <a:t>Lorem ipsum dolor</a:t>
            </a:r>
          </a:p>
          <a:p>
            <a:pPr algn="just"/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Nam </a:t>
            </a:r>
            <a:r>
              <a:rPr lang="en-US" sz="2000" dirty="0" err="1">
                <a:latin typeface="UT Sans" pitchFamily="50" charset="0"/>
              </a:rPr>
              <a:t>pellentesque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condimentum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erat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lectus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vulputate</a:t>
            </a:r>
            <a:r>
              <a:rPr lang="en-US" sz="2000" dirty="0">
                <a:latin typeface="UT Sans" pitchFamily="50" charset="0"/>
              </a:rPr>
              <a:t> magna, Lorem ipsum dolor ac </a:t>
            </a:r>
            <a:r>
              <a:rPr lang="en-US" sz="2000" dirty="0" err="1">
                <a:latin typeface="UT Sans" pitchFamily="50" charset="0"/>
              </a:rPr>
              <a:t>sollicitudin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Morbi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posuere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facilisis</a:t>
            </a:r>
            <a:r>
              <a:rPr lang="en-US" sz="2000" dirty="0">
                <a:latin typeface="UT Sans" pitchFamily="50" charset="0"/>
              </a:rPr>
              <a:t>.</a:t>
            </a: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 err="1">
                <a:latin typeface="UT Sans" pitchFamily="50" charset="0"/>
              </a:rPr>
              <a:t>Cras</a:t>
            </a:r>
            <a:r>
              <a:rPr lang="en-US" sz="2000" dirty="0">
                <a:latin typeface="UT Sans" pitchFamily="50" charset="0"/>
              </a:rPr>
              <a:t> dictum dui a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sodales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Curabitur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at </a:t>
            </a:r>
            <a:r>
              <a:rPr lang="en-US" sz="2000" dirty="0" err="1">
                <a:latin typeface="UT Sans" pitchFamily="50" charset="0"/>
              </a:rPr>
              <a:t>bibendum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consequat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Proin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egestas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est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tellus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sed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 dolor </a:t>
            </a:r>
            <a:r>
              <a:rPr lang="en-US" sz="2000" dirty="0" err="1">
                <a:latin typeface="UT Sans" pitchFamily="50" charset="0"/>
              </a:rPr>
              <a:t>laoreet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Fusce</a:t>
            </a:r>
            <a:r>
              <a:rPr lang="en-US" sz="2000" dirty="0">
                <a:latin typeface="UT Sans" pitchFamily="50" charset="0"/>
              </a:rPr>
              <a:t> id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. Maecenas </a:t>
            </a:r>
            <a:r>
              <a:rPr lang="en-US" sz="2000" dirty="0" err="1">
                <a:latin typeface="UT Sans" pitchFamily="50" charset="0"/>
              </a:rPr>
              <a:t>eget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purus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orci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Donec</a:t>
            </a:r>
            <a:r>
              <a:rPr lang="en-US" sz="2000" dirty="0">
                <a:latin typeface="UT Sans" pitchFamily="50" charset="0"/>
              </a:rPr>
              <a:t> tempus </a:t>
            </a:r>
            <a:r>
              <a:rPr lang="en-US" sz="2000" dirty="0" err="1">
                <a:latin typeface="UT Sans" pitchFamily="50" charset="0"/>
              </a:rPr>
              <a:t>aliquet</a:t>
            </a:r>
            <a:r>
              <a:rPr lang="en-US" sz="2000" dirty="0">
                <a:latin typeface="UT Sans" pitchFamily="50" charset="0"/>
              </a:rPr>
              <a:t> gravida. Nam </a:t>
            </a:r>
            <a:r>
              <a:rPr lang="en-US" sz="2000" dirty="0" err="1">
                <a:latin typeface="UT Sans" pitchFamily="50" charset="0"/>
              </a:rPr>
              <a:t>tortor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viverra</a:t>
            </a:r>
            <a:r>
              <a:rPr lang="en-US" sz="2000" dirty="0">
                <a:latin typeface="UT Sans" pitchFamily="50" charset="0"/>
              </a:rPr>
              <a:t> a, </a:t>
            </a:r>
            <a:r>
              <a:rPr lang="en-US" sz="2000" dirty="0" err="1">
                <a:latin typeface="UT Sans" pitchFamily="50" charset="0"/>
              </a:rPr>
              <a:t>hendrerit</a:t>
            </a:r>
            <a:r>
              <a:rPr lang="en-US" sz="2000" dirty="0">
                <a:latin typeface="UT Sans" pitchFamily="50" charset="0"/>
              </a:rPr>
              <a:t> vitae </a:t>
            </a:r>
            <a:r>
              <a:rPr lang="en-US" sz="2000" dirty="0" err="1">
                <a:latin typeface="UT Sans" pitchFamily="50" charset="0"/>
              </a:rPr>
              <a:t>nibh</a:t>
            </a:r>
            <a:r>
              <a:rPr lang="en-US" sz="2000" dirty="0">
                <a:latin typeface="UT Sans" pitchFamily="50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1B432-2E3D-40F6-B85C-15358E731BBF}"/>
              </a:ext>
            </a:extLst>
          </p:cNvPr>
          <p:cNvSpPr txBox="1"/>
          <p:nvPr/>
        </p:nvSpPr>
        <p:spPr>
          <a:xfrm>
            <a:off x="2249742" y="643182"/>
            <a:ext cx="4644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 pitchFamily="50" charset="0"/>
              </a:rPr>
              <a:t>CONCLUZII</a:t>
            </a:r>
          </a:p>
          <a:p>
            <a:pPr algn="ctr"/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602147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2942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Kaminski M., Strakowski M., </a:t>
            </a:r>
            <a:r>
              <a:rPr lang="ro-RO" sz="2000" i="1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On sequentially coupled thermo-elastic stochastic finite element analysis of the steel skeletal towers exposed to fire</a:t>
            </a: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, European journal of mechanics a-solids, vol. 62, 2017, p. 80-93.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Leia T., Aştilean A., </a:t>
            </a:r>
            <a:r>
              <a:rPr lang="ro-RO" sz="2000" i="1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Sisteme cu evenimente discrete: modelare, analiză, sinteză şi control</a:t>
            </a: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. Editura Albastră, Cluj-Napoca, 1998.</a:t>
            </a:r>
            <a:endParaRPr lang="en-US" sz="2000" dirty="0">
              <a:effectLst/>
              <a:latin typeface="UT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https://www.uib.no/en/hms-portalen/75292/electromagnetic-spectrum</a:t>
            </a:r>
            <a:r>
              <a:rPr lang="en-US" sz="2000" dirty="0"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1B432-2E3D-40F6-B85C-15358E731BBF}"/>
              </a:ext>
            </a:extLst>
          </p:cNvPr>
          <p:cNvSpPr txBox="1"/>
          <p:nvPr/>
        </p:nvSpPr>
        <p:spPr>
          <a:xfrm>
            <a:off x="2249742" y="643182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BIBLIOGRAFIE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97525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330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.AppleSystemUIFont</vt:lpstr>
      <vt:lpstr>Arial</vt:lpstr>
      <vt:lpstr>Calibri</vt:lpstr>
      <vt:lpstr>Calibri Light</vt:lpstr>
      <vt:lpstr>UT Sans</vt:lpstr>
      <vt:lpstr>UT Sans Bold</vt:lpstr>
      <vt:lpstr>UT Symbols</vt:lpstr>
      <vt:lpstr>Wingdings</vt:lpstr>
      <vt:lpstr>Office Theme</vt:lpstr>
      <vt:lpstr>PowerPoint Presentation</vt:lpstr>
      <vt:lpstr>PowerPoint Presentation</vt:lpstr>
      <vt:lpstr>PowerPoint Presentation</vt:lpstr>
      <vt:lpstr>Capitolul 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Elena</cp:lastModifiedBy>
  <cp:revision>31</cp:revision>
  <dcterms:created xsi:type="dcterms:W3CDTF">2017-10-19T09:49:50Z</dcterms:created>
  <dcterms:modified xsi:type="dcterms:W3CDTF">2023-03-08T08:44:16Z</dcterms:modified>
</cp:coreProperties>
</file>